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2"/>
  </p:notes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0" r:id="rId10"/>
    <p:sldId id="261" r:id="rId11"/>
  </p:sldIdLst>
  <p:sldSz cx="12192000" cy="6858000"/>
  <p:notesSz cx="6858000" cy="91440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folHlink"/>
      </a:buClr>
      <a:buSzPct val="65000"/>
      <a:buFont typeface="Wingdings" pitchFamily="2" charset="2"/>
      <a:buChar char="n"/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Dalton" initials="JD" lastIdx="3" clrIdx="0">
    <p:extLst>
      <p:ext uri="{19B8F6BF-5375-455C-9EA6-DF929625EA0E}">
        <p15:presenceInfo xmlns:p15="http://schemas.microsoft.com/office/powerpoint/2012/main" userId="Jane Da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5000" autoAdjust="0"/>
  </p:normalViewPr>
  <p:slideViewPr>
    <p:cSldViewPr snapToGrid="0">
      <p:cViewPr varScale="1">
        <p:scale>
          <a:sx n="76" d="100"/>
          <a:sy n="7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532B8-145F-4A87-97DA-4C88D75BD0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562494-8192-46F5-B8D3-743417C2D7D4}">
      <dgm:prSet/>
      <dgm:spPr/>
      <dgm:t>
        <a:bodyPr/>
        <a:lstStyle/>
        <a:p>
          <a:pPr algn="ctr" rtl="0"/>
          <a:r>
            <a:rPr lang="en-GB" smtClean="0"/>
            <a:t>Within core hours</a:t>
          </a:r>
          <a:endParaRPr lang="en-GB"/>
        </a:p>
      </dgm:t>
    </dgm:pt>
    <dgm:pt modelId="{8B3DC4D6-B11F-4197-A53A-70227B40933D}" type="parTrans" cxnId="{378A0919-43A8-48F0-AAE4-028383CE1DC6}">
      <dgm:prSet/>
      <dgm:spPr/>
      <dgm:t>
        <a:bodyPr/>
        <a:lstStyle/>
        <a:p>
          <a:pPr algn="ctr"/>
          <a:endParaRPr lang="en-US"/>
        </a:p>
      </dgm:t>
    </dgm:pt>
    <dgm:pt modelId="{A68BAA18-60C3-4089-9D5E-0E5158D23A04}" type="sibTrans" cxnId="{378A0919-43A8-48F0-AAE4-028383CE1DC6}">
      <dgm:prSet/>
      <dgm:spPr/>
      <dgm:t>
        <a:bodyPr/>
        <a:lstStyle/>
        <a:p>
          <a:pPr algn="ctr"/>
          <a:endParaRPr lang="en-US"/>
        </a:p>
      </dgm:t>
    </dgm:pt>
    <dgm:pt modelId="{FCB68ABF-88E8-42FA-84DF-299B0614BADC}">
      <dgm:prSet/>
      <dgm:spPr/>
      <dgm:t>
        <a:bodyPr/>
        <a:lstStyle/>
        <a:p>
          <a:pPr algn="ctr" rtl="0"/>
          <a:r>
            <a:rPr lang="en-GB" smtClean="0"/>
            <a:t>Avoid weeks either side of Easter</a:t>
          </a:r>
          <a:endParaRPr lang="en-GB"/>
        </a:p>
      </dgm:t>
    </dgm:pt>
    <dgm:pt modelId="{7950C727-5E73-4D6A-B56E-EA0EC1ECD27D}" type="parTrans" cxnId="{47DC45C9-9929-47BB-8914-C0527CCDC06A}">
      <dgm:prSet/>
      <dgm:spPr/>
      <dgm:t>
        <a:bodyPr/>
        <a:lstStyle/>
        <a:p>
          <a:pPr algn="ctr"/>
          <a:endParaRPr lang="en-US"/>
        </a:p>
      </dgm:t>
    </dgm:pt>
    <dgm:pt modelId="{DAB054FE-CB39-468D-8B57-6D32A4C3634F}" type="sibTrans" cxnId="{47DC45C9-9929-47BB-8914-C0527CCDC06A}">
      <dgm:prSet/>
      <dgm:spPr/>
      <dgm:t>
        <a:bodyPr/>
        <a:lstStyle/>
        <a:p>
          <a:pPr algn="ctr"/>
          <a:endParaRPr lang="en-US"/>
        </a:p>
      </dgm:t>
    </dgm:pt>
    <dgm:pt modelId="{B87C4D4F-CC58-490B-9426-01C748E11EAC}">
      <dgm:prSet/>
      <dgm:spPr/>
      <dgm:t>
        <a:bodyPr/>
        <a:lstStyle/>
        <a:p>
          <a:pPr algn="ctr" rtl="0"/>
          <a:r>
            <a:rPr lang="en-GB" smtClean="0"/>
            <a:t>Be green- plastic free</a:t>
          </a:r>
          <a:endParaRPr lang="en-GB"/>
        </a:p>
      </dgm:t>
    </dgm:pt>
    <dgm:pt modelId="{6A18AE91-50EB-4953-AEDE-36E606E5A585}" type="parTrans" cxnId="{C6CE0C15-4DF8-4FC5-899E-FE9C645ED1F7}">
      <dgm:prSet/>
      <dgm:spPr/>
      <dgm:t>
        <a:bodyPr/>
        <a:lstStyle/>
        <a:p>
          <a:pPr algn="ctr"/>
          <a:endParaRPr lang="en-US"/>
        </a:p>
      </dgm:t>
    </dgm:pt>
    <dgm:pt modelId="{72535751-F774-4498-A602-3C7B3CB5A0CE}" type="sibTrans" cxnId="{C6CE0C15-4DF8-4FC5-899E-FE9C645ED1F7}">
      <dgm:prSet/>
      <dgm:spPr/>
      <dgm:t>
        <a:bodyPr/>
        <a:lstStyle/>
        <a:p>
          <a:pPr algn="ctr"/>
          <a:endParaRPr lang="en-US"/>
        </a:p>
      </dgm:t>
    </dgm:pt>
    <dgm:pt modelId="{89026256-870A-4FFE-96B7-FCAA88B42243}">
      <dgm:prSet/>
      <dgm:spPr/>
      <dgm:t>
        <a:bodyPr/>
        <a:lstStyle/>
        <a:p>
          <a:pPr algn="ctr" rtl="0"/>
          <a:r>
            <a:rPr lang="en-GB" smtClean="0"/>
            <a:t>Not parallel sessions</a:t>
          </a:r>
          <a:endParaRPr lang="en-GB"/>
        </a:p>
      </dgm:t>
    </dgm:pt>
    <dgm:pt modelId="{DDA8A2BF-B5B3-4F2A-A37F-FE62D24BE1B4}" type="parTrans" cxnId="{EDEF5867-474E-4F4A-BD74-27E8A9CAF534}">
      <dgm:prSet/>
      <dgm:spPr/>
      <dgm:t>
        <a:bodyPr/>
        <a:lstStyle/>
        <a:p>
          <a:pPr algn="ctr"/>
          <a:endParaRPr lang="en-US"/>
        </a:p>
      </dgm:t>
    </dgm:pt>
    <dgm:pt modelId="{1F620FB7-4ED5-4591-A07D-ED9F11E5244E}" type="sibTrans" cxnId="{EDEF5867-474E-4F4A-BD74-27E8A9CAF534}">
      <dgm:prSet/>
      <dgm:spPr/>
      <dgm:t>
        <a:bodyPr/>
        <a:lstStyle/>
        <a:p>
          <a:pPr algn="ctr"/>
          <a:endParaRPr lang="en-US"/>
        </a:p>
      </dgm:t>
    </dgm:pt>
    <dgm:pt modelId="{71DA8B38-A4DE-4AF9-BD4C-AEEC9C238210}">
      <dgm:prSet/>
      <dgm:spPr/>
      <dgm:t>
        <a:bodyPr/>
        <a:lstStyle/>
        <a:p>
          <a:pPr algn="ctr" rtl="0"/>
          <a:r>
            <a:rPr lang="en-GB" smtClean="0"/>
            <a:t>One venue</a:t>
          </a:r>
          <a:endParaRPr lang="en-GB"/>
        </a:p>
      </dgm:t>
    </dgm:pt>
    <dgm:pt modelId="{BB838C84-A9F2-4353-823F-1D9DA1AAF7DA}" type="parTrans" cxnId="{56415BD2-BD01-4BCD-A215-0929BDF89483}">
      <dgm:prSet/>
      <dgm:spPr/>
      <dgm:t>
        <a:bodyPr/>
        <a:lstStyle/>
        <a:p>
          <a:pPr algn="ctr"/>
          <a:endParaRPr lang="en-US"/>
        </a:p>
      </dgm:t>
    </dgm:pt>
    <dgm:pt modelId="{B8DA9D98-9636-4287-91C0-88028A7B7A13}" type="sibTrans" cxnId="{56415BD2-BD01-4BCD-A215-0929BDF89483}">
      <dgm:prSet/>
      <dgm:spPr/>
      <dgm:t>
        <a:bodyPr/>
        <a:lstStyle/>
        <a:p>
          <a:pPr algn="ctr"/>
          <a:endParaRPr lang="en-US"/>
        </a:p>
      </dgm:t>
    </dgm:pt>
    <dgm:pt modelId="{B04204BD-BC0F-49AE-B8C7-B62AA24B7B71}">
      <dgm:prSet/>
      <dgm:spPr/>
      <dgm:t>
        <a:bodyPr/>
        <a:lstStyle/>
        <a:p>
          <a:pPr algn="ctr" rtl="0"/>
          <a:r>
            <a:rPr lang="en-GB" smtClean="0"/>
            <a:t>Networking opportunities</a:t>
          </a:r>
          <a:endParaRPr lang="en-GB"/>
        </a:p>
      </dgm:t>
    </dgm:pt>
    <dgm:pt modelId="{00C669EA-797C-4D40-B84F-08047D907BE8}" type="parTrans" cxnId="{B0089DC7-41D4-40B4-96DC-3B348B482FCB}">
      <dgm:prSet/>
      <dgm:spPr/>
      <dgm:t>
        <a:bodyPr/>
        <a:lstStyle/>
        <a:p>
          <a:pPr algn="ctr"/>
          <a:endParaRPr lang="en-US"/>
        </a:p>
      </dgm:t>
    </dgm:pt>
    <dgm:pt modelId="{D6DF7793-CB01-4308-AEFF-CBF63A5AD7B4}" type="sibTrans" cxnId="{B0089DC7-41D4-40B4-96DC-3B348B482FCB}">
      <dgm:prSet/>
      <dgm:spPr/>
      <dgm:t>
        <a:bodyPr/>
        <a:lstStyle/>
        <a:p>
          <a:pPr algn="ctr"/>
          <a:endParaRPr lang="en-US"/>
        </a:p>
      </dgm:t>
    </dgm:pt>
    <dgm:pt modelId="{3604D45F-E68E-46B7-AE03-9AFA796D428A}">
      <dgm:prSet/>
      <dgm:spPr/>
      <dgm:t>
        <a:bodyPr/>
        <a:lstStyle/>
        <a:p>
          <a:pPr algn="ctr" rtl="0"/>
          <a:r>
            <a:rPr lang="en-GB" smtClean="0"/>
            <a:t>Interactive session</a:t>
          </a:r>
          <a:endParaRPr lang="en-GB"/>
        </a:p>
      </dgm:t>
    </dgm:pt>
    <dgm:pt modelId="{7566A079-46F7-4D0D-9592-ED397CEDDE1D}" type="parTrans" cxnId="{CB944FCE-311D-482F-85C4-93A6D00F539B}">
      <dgm:prSet/>
      <dgm:spPr/>
      <dgm:t>
        <a:bodyPr/>
        <a:lstStyle/>
        <a:p>
          <a:pPr algn="ctr"/>
          <a:endParaRPr lang="en-US"/>
        </a:p>
      </dgm:t>
    </dgm:pt>
    <dgm:pt modelId="{8C967371-8F32-4E26-9A1E-591E5827A31E}" type="sibTrans" cxnId="{CB944FCE-311D-482F-85C4-93A6D00F539B}">
      <dgm:prSet/>
      <dgm:spPr/>
      <dgm:t>
        <a:bodyPr/>
        <a:lstStyle/>
        <a:p>
          <a:pPr algn="ctr"/>
          <a:endParaRPr lang="en-US"/>
        </a:p>
      </dgm:t>
    </dgm:pt>
    <dgm:pt modelId="{A07B4302-2D66-42AD-8751-3F4231446733}" type="pres">
      <dgm:prSet presAssocID="{90C532B8-145F-4A87-97DA-4C88D75BD0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38EC5B-DA5D-4C22-B7A5-71D852E4CA3C}" type="pres">
      <dgm:prSet presAssocID="{D1562494-8192-46F5-B8D3-743417C2D7D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C001D-0BE2-47A4-94BB-79678404FFFE}" type="pres">
      <dgm:prSet presAssocID="{A68BAA18-60C3-4089-9D5E-0E5158D23A04}" presName="spacer" presStyleCnt="0"/>
      <dgm:spPr/>
    </dgm:pt>
    <dgm:pt modelId="{5AA2737D-A6DD-4373-9C06-145CCF4DCEFD}" type="pres">
      <dgm:prSet presAssocID="{FCB68ABF-88E8-42FA-84DF-299B0614BAD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A35C-CC9D-468C-903C-492689AFF4EF}" type="pres">
      <dgm:prSet presAssocID="{DAB054FE-CB39-468D-8B57-6D32A4C3634F}" presName="spacer" presStyleCnt="0"/>
      <dgm:spPr/>
    </dgm:pt>
    <dgm:pt modelId="{9893165B-9BB7-4FD3-AADB-9A2F97CCE77C}" type="pres">
      <dgm:prSet presAssocID="{B87C4D4F-CC58-490B-9426-01C748E11EA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0F0E5-6C91-4E09-878F-EFA1E0C23B6E}" type="pres">
      <dgm:prSet presAssocID="{72535751-F774-4498-A602-3C7B3CB5A0CE}" presName="spacer" presStyleCnt="0"/>
      <dgm:spPr/>
    </dgm:pt>
    <dgm:pt modelId="{4F413754-1D6F-454A-B76B-9AEBAD51DA39}" type="pres">
      <dgm:prSet presAssocID="{89026256-870A-4FFE-96B7-FCAA88B4224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FCAA7-F69C-442D-9AA0-B89AD9F9F31A}" type="pres">
      <dgm:prSet presAssocID="{1F620FB7-4ED5-4591-A07D-ED9F11E5244E}" presName="spacer" presStyleCnt="0"/>
      <dgm:spPr/>
    </dgm:pt>
    <dgm:pt modelId="{2693F3FD-7682-441E-BADA-3F03A7BFA423}" type="pres">
      <dgm:prSet presAssocID="{71DA8B38-A4DE-4AF9-BD4C-AEEC9C23821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27D02-6FF9-4853-8C83-FC4061B993C2}" type="pres">
      <dgm:prSet presAssocID="{B8DA9D98-9636-4287-91C0-88028A7B7A13}" presName="spacer" presStyleCnt="0"/>
      <dgm:spPr/>
    </dgm:pt>
    <dgm:pt modelId="{EAEF0BDC-471C-4EAA-BB02-716079E3DCD8}" type="pres">
      <dgm:prSet presAssocID="{B04204BD-BC0F-49AE-B8C7-B62AA24B7B7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EB785-30B7-45FB-A3DB-CA1C8152D254}" type="pres">
      <dgm:prSet presAssocID="{D6DF7793-CB01-4308-AEFF-CBF63A5AD7B4}" presName="spacer" presStyleCnt="0"/>
      <dgm:spPr/>
    </dgm:pt>
    <dgm:pt modelId="{5076D259-E1B6-4E58-B64E-E792BCA9CB22}" type="pres">
      <dgm:prSet presAssocID="{3604D45F-E68E-46B7-AE03-9AFA796D428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944FCE-311D-482F-85C4-93A6D00F539B}" srcId="{90C532B8-145F-4A87-97DA-4C88D75BD08E}" destId="{3604D45F-E68E-46B7-AE03-9AFA796D428A}" srcOrd="6" destOrd="0" parTransId="{7566A079-46F7-4D0D-9592-ED397CEDDE1D}" sibTransId="{8C967371-8F32-4E26-9A1E-591E5827A31E}"/>
    <dgm:cxn modelId="{C6CE0C15-4DF8-4FC5-899E-FE9C645ED1F7}" srcId="{90C532B8-145F-4A87-97DA-4C88D75BD08E}" destId="{B87C4D4F-CC58-490B-9426-01C748E11EAC}" srcOrd="2" destOrd="0" parTransId="{6A18AE91-50EB-4953-AEDE-36E606E5A585}" sibTransId="{72535751-F774-4498-A602-3C7B3CB5A0CE}"/>
    <dgm:cxn modelId="{B0089DC7-41D4-40B4-96DC-3B348B482FCB}" srcId="{90C532B8-145F-4A87-97DA-4C88D75BD08E}" destId="{B04204BD-BC0F-49AE-B8C7-B62AA24B7B71}" srcOrd="5" destOrd="0" parTransId="{00C669EA-797C-4D40-B84F-08047D907BE8}" sibTransId="{D6DF7793-CB01-4308-AEFF-CBF63A5AD7B4}"/>
    <dgm:cxn modelId="{A275AD72-C402-4447-8C01-E24370104970}" type="presOf" srcId="{90C532B8-145F-4A87-97DA-4C88D75BD08E}" destId="{A07B4302-2D66-42AD-8751-3F4231446733}" srcOrd="0" destOrd="0" presId="urn:microsoft.com/office/officeart/2005/8/layout/vList2"/>
    <dgm:cxn modelId="{54C89D4A-24EA-428D-B9DF-A2A972E2F2C7}" type="presOf" srcId="{89026256-870A-4FFE-96B7-FCAA88B42243}" destId="{4F413754-1D6F-454A-B76B-9AEBAD51DA39}" srcOrd="0" destOrd="0" presId="urn:microsoft.com/office/officeart/2005/8/layout/vList2"/>
    <dgm:cxn modelId="{EDEF5867-474E-4F4A-BD74-27E8A9CAF534}" srcId="{90C532B8-145F-4A87-97DA-4C88D75BD08E}" destId="{89026256-870A-4FFE-96B7-FCAA88B42243}" srcOrd="3" destOrd="0" parTransId="{DDA8A2BF-B5B3-4F2A-A37F-FE62D24BE1B4}" sibTransId="{1F620FB7-4ED5-4591-A07D-ED9F11E5244E}"/>
    <dgm:cxn modelId="{6AE6E971-7C7B-4EF8-8925-339957C7011E}" type="presOf" srcId="{71DA8B38-A4DE-4AF9-BD4C-AEEC9C238210}" destId="{2693F3FD-7682-441E-BADA-3F03A7BFA423}" srcOrd="0" destOrd="0" presId="urn:microsoft.com/office/officeart/2005/8/layout/vList2"/>
    <dgm:cxn modelId="{49FE0547-707E-4A06-8B86-928953B9F6A3}" type="presOf" srcId="{B04204BD-BC0F-49AE-B8C7-B62AA24B7B71}" destId="{EAEF0BDC-471C-4EAA-BB02-716079E3DCD8}" srcOrd="0" destOrd="0" presId="urn:microsoft.com/office/officeart/2005/8/layout/vList2"/>
    <dgm:cxn modelId="{CD669354-6356-402E-BF45-715E07F99053}" type="presOf" srcId="{FCB68ABF-88E8-42FA-84DF-299B0614BADC}" destId="{5AA2737D-A6DD-4373-9C06-145CCF4DCEFD}" srcOrd="0" destOrd="0" presId="urn:microsoft.com/office/officeart/2005/8/layout/vList2"/>
    <dgm:cxn modelId="{FBBBC8B0-504A-45D2-AC90-5AC81DD13775}" type="presOf" srcId="{3604D45F-E68E-46B7-AE03-9AFA796D428A}" destId="{5076D259-E1B6-4E58-B64E-E792BCA9CB22}" srcOrd="0" destOrd="0" presId="urn:microsoft.com/office/officeart/2005/8/layout/vList2"/>
    <dgm:cxn modelId="{56415BD2-BD01-4BCD-A215-0929BDF89483}" srcId="{90C532B8-145F-4A87-97DA-4C88D75BD08E}" destId="{71DA8B38-A4DE-4AF9-BD4C-AEEC9C238210}" srcOrd="4" destOrd="0" parTransId="{BB838C84-A9F2-4353-823F-1D9DA1AAF7DA}" sibTransId="{B8DA9D98-9636-4287-91C0-88028A7B7A13}"/>
    <dgm:cxn modelId="{47DC45C9-9929-47BB-8914-C0527CCDC06A}" srcId="{90C532B8-145F-4A87-97DA-4C88D75BD08E}" destId="{FCB68ABF-88E8-42FA-84DF-299B0614BADC}" srcOrd="1" destOrd="0" parTransId="{7950C727-5E73-4D6A-B56E-EA0EC1ECD27D}" sibTransId="{DAB054FE-CB39-468D-8B57-6D32A4C3634F}"/>
    <dgm:cxn modelId="{378A0919-43A8-48F0-AAE4-028383CE1DC6}" srcId="{90C532B8-145F-4A87-97DA-4C88D75BD08E}" destId="{D1562494-8192-46F5-B8D3-743417C2D7D4}" srcOrd="0" destOrd="0" parTransId="{8B3DC4D6-B11F-4197-A53A-70227B40933D}" sibTransId="{A68BAA18-60C3-4089-9D5E-0E5158D23A04}"/>
    <dgm:cxn modelId="{C87D1AC5-FE4D-445D-9D32-B55152F36218}" type="presOf" srcId="{D1562494-8192-46F5-B8D3-743417C2D7D4}" destId="{C138EC5B-DA5D-4C22-B7A5-71D852E4CA3C}" srcOrd="0" destOrd="0" presId="urn:microsoft.com/office/officeart/2005/8/layout/vList2"/>
    <dgm:cxn modelId="{6ED16398-6517-4645-9696-2631886DFD31}" type="presOf" srcId="{B87C4D4F-CC58-490B-9426-01C748E11EAC}" destId="{9893165B-9BB7-4FD3-AADB-9A2F97CCE77C}" srcOrd="0" destOrd="0" presId="urn:microsoft.com/office/officeart/2005/8/layout/vList2"/>
    <dgm:cxn modelId="{76C560AC-EC23-4EBB-BE7D-F5A9743146C7}" type="presParOf" srcId="{A07B4302-2D66-42AD-8751-3F4231446733}" destId="{C138EC5B-DA5D-4C22-B7A5-71D852E4CA3C}" srcOrd="0" destOrd="0" presId="urn:microsoft.com/office/officeart/2005/8/layout/vList2"/>
    <dgm:cxn modelId="{3CCB9EC0-2822-4C26-9BDB-DF5CB458B71F}" type="presParOf" srcId="{A07B4302-2D66-42AD-8751-3F4231446733}" destId="{C56C001D-0BE2-47A4-94BB-79678404FFFE}" srcOrd="1" destOrd="0" presId="urn:microsoft.com/office/officeart/2005/8/layout/vList2"/>
    <dgm:cxn modelId="{C1ACEE4F-ADED-420C-8633-17E3FEC63006}" type="presParOf" srcId="{A07B4302-2D66-42AD-8751-3F4231446733}" destId="{5AA2737D-A6DD-4373-9C06-145CCF4DCEFD}" srcOrd="2" destOrd="0" presId="urn:microsoft.com/office/officeart/2005/8/layout/vList2"/>
    <dgm:cxn modelId="{E85CC808-AF46-4B8A-A26A-F95E26610888}" type="presParOf" srcId="{A07B4302-2D66-42AD-8751-3F4231446733}" destId="{1213A35C-CC9D-468C-903C-492689AFF4EF}" srcOrd="3" destOrd="0" presId="urn:microsoft.com/office/officeart/2005/8/layout/vList2"/>
    <dgm:cxn modelId="{B3196D33-CE4F-4744-A708-C475B9073E62}" type="presParOf" srcId="{A07B4302-2D66-42AD-8751-3F4231446733}" destId="{9893165B-9BB7-4FD3-AADB-9A2F97CCE77C}" srcOrd="4" destOrd="0" presId="urn:microsoft.com/office/officeart/2005/8/layout/vList2"/>
    <dgm:cxn modelId="{932534BC-54C9-4EF2-81F9-E5122C595772}" type="presParOf" srcId="{A07B4302-2D66-42AD-8751-3F4231446733}" destId="{CA30F0E5-6C91-4E09-878F-EFA1E0C23B6E}" srcOrd="5" destOrd="0" presId="urn:microsoft.com/office/officeart/2005/8/layout/vList2"/>
    <dgm:cxn modelId="{F9FD0D3F-04D7-4396-93FC-738A78088BBF}" type="presParOf" srcId="{A07B4302-2D66-42AD-8751-3F4231446733}" destId="{4F413754-1D6F-454A-B76B-9AEBAD51DA39}" srcOrd="6" destOrd="0" presId="urn:microsoft.com/office/officeart/2005/8/layout/vList2"/>
    <dgm:cxn modelId="{CE0D15EF-9FFA-44DB-BF1A-339BEBBA78C5}" type="presParOf" srcId="{A07B4302-2D66-42AD-8751-3F4231446733}" destId="{624FCAA7-F69C-442D-9AA0-B89AD9F9F31A}" srcOrd="7" destOrd="0" presId="urn:microsoft.com/office/officeart/2005/8/layout/vList2"/>
    <dgm:cxn modelId="{670B9B11-64B0-4E64-B158-20F485704BA6}" type="presParOf" srcId="{A07B4302-2D66-42AD-8751-3F4231446733}" destId="{2693F3FD-7682-441E-BADA-3F03A7BFA423}" srcOrd="8" destOrd="0" presId="urn:microsoft.com/office/officeart/2005/8/layout/vList2"/>
    <dgm:cxn modelId="{48134759-DC45-4C09-940A-E765D3259565}" type="presParOf" srcId="{A07B4302-2D66-42AD-8751-3F4231446733}" destId="{A4427D02-6FF9-4853-8C83-FC4061B993C2}" srcOrd="9" destOrd="0" presId="urn:microsoft.com/office/officeart/2005/8/layout/vList2"/>
    <dgm:cxn modelId="{E6BEFBF5-7042-427C-9B1F-D93A50557AF6}" type="presParOf" srcId="{A07B4302-2D66-42AD-8751-3F4231446733}" destId="{EAEF0BDC-471C-4EAA-BB02-716079E3DCD8}" srcOrd="10" destOrd="0" presId="urn:microsoft.com/office/officeart/2005/8/layout/vList2"/>
    <dgm:cxn modelId="{AD0C71A0-6FB0-4989-B0B9-AF1931A18FBB}" type="presParOf" srcId="{A07B4302-2D66-42AD-8751-3F4231446733}" destId="{FF4EB785-30B7-45FB-A3DB-CA1C8152D254}" srcOrd="11" destOrd="0" presId="urn:microsoft.com/office/officeart/2005/8/layout/vList2"/>
    <dgm:cxn modelId="{91622C61-95AB-4961-84C4-444F5EFE191B}" type="presParOf" srcId="{A07B4302-2D66-42AD-8751-3F4231446733}" destId="{5076D259-E1B6-4E58-B64E-E792BCA9CB2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0AB0A3-27F1-4B4A-B279-B7A370765D53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9157A0-26D0-4780-BA9D-1D39A8A0737E}">
      <dgm:prSet custT="1"/>
      <dgm:spPr/>
      <dgm:t>
        <a:bodyPr/>
        <a:lstStyle/>
        <a:p>
          <a:pPr rtl="0"/>
          <a:r>
            <a:rPr lang="en-GB" sz="2400" b="1" dirty="0" smtClean="0"/>
            <a:t>Strategy</a:t>
          </a:r>
        </a:p>
        <a:p>
          <a:pPr rtl="0"/>
          <a:r>
            <a:rPr lang="en-GB" sz="1800" dirty="0" smtClean="0"/>
            <a:t>Knowledge exchange strategy, University aspirations, REF</a:t>
          </a:r>
          <a:endParaRPr lang="en-GB" sz="1800" dirty="0"/>
        </a:p>
      </dgm:t>
    </dgm:pt>
    <dgm:pt modelId="{8033D24A-3B5E-418B-B266-B497E52DBDB2}" type="parTrans" cxnId="{8A91A3BB-380B-4636-B4FF-1BB1C431C749}">
      <dgm:prSet/>
      <dgm:spPr/>
      <dgm:t>
        <a:bodyPr/>
        <a:lstStyle/>
        <a:p>
          <a:endParaRPr lang="en-US"/>
        </a:p>
      </dgm:t>
    </dgm:pt>
    <dgm:pt modelId="{537E5B1D-BDF5-4D9A-8205-B44001497C8C}" type="sibTrans" cxnId="{8A91A3BB-380B-4636-B4FF-1BB1C431C749}">
      <dgm:prSet/>
      <dgm:spPr/>
      <dgm:t>
        <a:bodyPr/>
        <a:lstStyle/>
        <a:p>
          <a:endParaRPr lang="en-US"/>
        </a:p>
      </dgm:t>
    </dgm:pt>
    <dgm:pt modelId="{8EAA7DEE-300C-43C2-A05B-29D8CC3799CD}">
      <dgm:prSet custT="1"/>
      <dgm:spPr/>
      <dgm:t>
        <a:bodyPr/>
        <a:lstStyle/>
        <a:p>
          <a:pPr rtl="0"/>
          <a:r>
            <a:rPr lang="en-GB" sz="2400" b="1" dirty="0" smtClean="0"/>
            <a:t>Finance</a:t>
          </a:r>
        </a:p>
        <a:p>
          <a:pPr rtl="0"/>
          <a:r>
            <a:rPr lang="en-GB" sz="1700" dirty="0" smtClean="0"/>
            <a:t> </a:t>
          </a:r>
          <a:r>
            <a:rPr lang="en-GB" sz="1800" dirty="0" err="1" smtClean="0"/>
            <a:t>Agresso</a:t>
          </a:r>
          <a:r>
            <a:rPr lang="en-GB" sz="1800" dirty="0" smtClean="0"/>
            <a:t>, research income, VAT, Money flow- allocation to departments</a:t>
          </a:r>
          <a:endParaRPr lang="en-GB" sz="1800" dirty="0"/>
        </a:p>
      </dgm:t>
    </dgm:pt>
    <dgm:pt modelId="{0610F392-96F3-4F4D-B279-EBAA9040E9EB}" type="parTrans" cxnId="{0693D6E2-EB28-4DE7-8C87-2263C308FC56}">
      <dgm:prSet/>
      <dgm:spPr/>
      <dgm:t>
        <a:bodyPr/>
        <a:lstStyle/>
        <a:p>
          <a:endParaRPr lang="en-US"/>
        </a:p>
      </dgm:t>
    </dgm:pt>
    <dgm:pt modelId="{F1B90816-14D9-48C4-8F9A-19E43B9634F3}" type="sibTrans" cxnId="{0693D6E2-EB28-4DE7-8C87-2263C308FC56}">
      <dgm:prSet/>
      <dgm:spPr/>
      <dgm:t>
        <a:bodyPr/>
        <a:lstStyle/>
        <a:p>
          <a:endParaRPr lang="en-US"/>
        </a:p>
      </dgm:t>
    </dgm:pt>
    <dgm:pt modelId="{683207CC-E39B-4EB8-A54C-E0B94490FBC3}">
      <dgm:prSet custT="1"/>
      <dgm:spPr/>
      <dgm:t>
        <a:bodyPr/>
        <a:lstStyle/>
        <a:p>
          <a:pPr rtl="0"/>
          <a:r>
            <a:rPr lang="en-GB" sz="2400" b="1" dirty="0" smtClean="0"/>
            <a:t>Research grants and contracts</a:t>
          </a:r>
        </a:p>
        <a:p>
          <a:pPr rtl="0"/>
          <a:r>
            <a:rPr lang="en-GB" sz="1800" dirty="0" smtClean="0"/>
            <a:t>A day in the life of RGC, What does RGC have to do at the close of a grant, how to establish best practice between RGC and departments</a:t>
          </a:r>
          <a:endParaRPr lang="en-GB" sz="1800" dirty="0"/>
        </a:p>
      </dgm:t>
    </dgm:pt>
    <dgm:pt modelId="{6CDE0133-7DDF-4D61-AD0B-E0CDC83911EE}" type="parTrans" cxnId="{5C7E307D-6B43-4C42-A35F-595537EBC8BB}">
      <dgm:prSet/>
      <dgm:spPr/>
      <dgm:t>
        <a:bodyPr/>
        <a:lstStyle/>
        <a:p>
          <a:endParaRPr lang="en-US"/>
        </a:p>
      </dgm:t>
    </dgm:pt>
    <dgm:pt modelId="{57D834DD-EFC6-45A5-9AA6-015290460DE1}" type="sibTrans" cxnId="{5C7E307D-6B43-4C42-A35F-595537EBC8BB}">
      <dgm:prSet/>
      <dgm:spPr/>
      <dgm:t>
        <a:bodyPr/>
        <a:lstStyle/>
        <a:p>
          <a:endParaRPr lang="en-US"/>
        </a:p>
      </dgm:t>
    </dgm:pt>
    <dgm:pt modelId="{0AF8E8C6-D9F2-4211-AA96-0E7CE0FD671F}">
      <dgm:prSet custT="1"/>
      <dgm:spPr/>
      <dgm:t>
        <a:bodyPr/>
        <a:lstStyle/>
        <a:p>
          <a:pPr rtl="0"/>
          <a:r>
            <a:rPr lang="en-GB" sz="2400" b="1" dirty="0" err="1" smtClean="0"/>
            <a:t>Worktribe</a:t>
          </a:r>
          <a:r>
            <a:rPr lang="en-GB" sz="2400" b="1" dirty="0" smtClean="0"/>
            <a:t> and Systems</a:t>
          </a:r>
        </a:p>
        <a:p>
          <a:pPr rtl="0"/>
          <a:r>
            <a:rPr lang="en-GB" sz="2000" dirty="0" smtClean="0"/>
            <a:t> </a:t>
          </a:r>
          <a:r>
            <a:rPr lang="en-GB" sz="1800" dirty="0" smtClean="0"/>
            <a:t>Grant reporting in PC room, PURE, </a:t>
          </a:r>
          <a:r>
            <a:rPr lang="en-GB" sz="1800" dirty="0" err="1" smtClean="0"/>
            <a:t>Worktribe</a:t>
          </a:r>
          <a:endParaRPr lang="en-GB" sz="1800" dirty="0"/>
        </a:p>
      </dgm:t>
    </dgm:pt>
    <dgm:pt modelId="{31C86606-E8D3-4D86-8D25-A1B35AF19030}" type="parTrans" cxnId="{692C0285-A8A7-4E42-9238-7E52433C5BB2}">
      <dgm:prSet/>
      <dgm:spPr/>
      <dgm:t>
        <a:bodyPr/>
        <a:lstStyle/>
        <a:p>
          <a:endParaRPr lang="en-US"/>
        </a:p>
      </dgm:t>
    </dgm:pt>
    <dgm:pt modelId="{8CE6CD90-31A7-4225-8B9E-84DA13E3E999}" type="sibTrans" cxnId="{692C0285-A8A7-4E42-9238-7E52433C5BB2}">
      <dgm:prSet/>
      <dgm:spPr/>
      <dgm:t>
        <a:bodyPr/>
        <a:lstStyle/>
        <a:p>
          <a:endParaRPr lang="en-US"/>
        </a:p>
      </dgm:t>
    </dgm:pt>
    <dgm:pt modelId="{9BFF4104-41F8-4F4E-8713-7B20AC4FCDB0}">
      <dgm:prSet custT="1"/>
      <dgm:spPr/>
      <dgm:t>
        <a:bodyPr/>
        <a:lstStyle/>
        <a:p>
          <a:pPr rtl="0"/>
          <a:r>
            <a:rPr lang="en-GB" sz="2400" b="1" dirty="0" smtClean="0"/>
            <a:t>Intellectual property</a:t>
          </a:r>
        </a:p>
        <a:p>
          <a:pPr rtl="0"/>
          <a:r>
            <a:rPr lang="en-GB" sz="1800" dirty="0" smtClean="0"/>
            <a:t> IP please!</a:t>
          </a:r>
          <a:endParaRPr lang="en-GB" sz="1800" dirty="0"/>
        </a:p>
      </dgm:t>
    </dgm:pt>
    <dgm:pt modelId="{0DE15E80-907A-4AE2-8931-35365824901E}" type="parTrans" cxnId="{947E8411-4CCC-49E1-A8B4-2CDF6F4E80F4}">
      <dgm:prSet/>
      <dgm:spPr/>
      <dgm:t>
        <a:bodyPr/>
        <a:lstStyle/>
        <a:p>
          <a:endParaRPr lang="en-US"/>
        </a:p>
      </dgm:t>
    </dgm:pt>
    <dgm:pt modelId="{6DF5A223-E0FE-4E6D-894A-D8B43E1E070A}" type="sibTrans" cxnId="{947E8411-4CCC-49E1-A8B4-2CDF6F4E80F4}">
      <dgm:prSet/>
      <dgm:spPr/>
      <dgm:t>
        <a:bodyPr/>
        <a:lstStyle/>
        <a:p>
          <a:endParaRPr lang="en-US"/>
        </a:p>
      </dgm:t>
    </dgm:pt>
    <dgm:pt modelId="{BFA9C113-C76A-4677-B808-2BF3C546996A}">
      <dgm:prSet custT="1"/>
      <dgm:spPr/>
      <dgm:t>
        <a:bodyPr/>
        <a:lstStyle/>
        <a:p>
          <a:pPr rtl="0"/>
          <a:r>
            <a:rPr lang="en-GB" sz="2400" b="1" dirty="0" smtClean="0"/>
            <a:t>Integrity and compliance</a:t>
          </a:r>
        </a:p>
        <a:p>
          <a:pPr rtl="0"/>
          <a:r>
            <a:rPr lang="en-GB" sz="2000" dirty="0" smtClean="0"/>
            <a:t> </a:t>
          </a:r>
          <a:r>
            <a:rPr lang="en-GB" sz="1800" dirty="0" smtClean="0"/>
            <a:t>Open access, ethics, GDPR (research), research data management, research governance </a:t>
          </a:r>
          <a:endParaRPr lang="en-GB" sz="1800" dirty="0"/>
        </a:p>
      </dgm:t>
    </dgm:pt>
    <dgm:pt modelId="{DD7523FB-1E03-46BB-9863-50E2CE66778B}" type="parTrans" cxnId="{223154DC-ADF3-4D56-B4CA-4B988670CCF8}">
      <dgm:prSet/>
      <dgm:spPr/>
      <dgm:t>
        <a:bodyPr/>
        <a:lstStyle/>
        <a:p>
          <a:endParaRPr lang="en-US"/>
        </a:p>
      </dgm:t>
    </dgm:pt>
    <dgm:pt modelId="{804DA783-9CA4-43DF-B442-754FBEACF05A}" type="sibTrans" cxnId="{223154DC-ADF3-4D56-B4CA-4B988670CCF8}">
      <dgm:prSet/>
      <dgm:spPr/>
      <dgm:t>
        <a:bodyPr/>
        <a:lstStyle/>
        <a:p>
          <a:endParaRPr lang="en-US"/>
        </a:p>
      </dgm:t>
    </dgm:pt>
    <dgm:pt modelId="{CAD3B575-C53C-4E39-98B1-B736D1B1B0B2}" type="pres">
      <dgm:prSet presAssocID="{560AB0A3-27F1-4B4A-B279-B7A370765D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3CB635-0F01-4865-ACBD-B0416D7286FC}" type="pres">
      <dgm:prSet presAssocID="{169157A0-26D0-4780-BA9D-1D39A8A073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B04ED-22F1-4B50-917F-AACDCC49D455}" type="pres">
      <dgm:prSet presAssocID="{537E5B1D-BDF5-4D9A-8205-B44001497C8C}" presName="sibTrans" presStyleCnt="0"/>
      <dgm:spPr/>
      <dgm:t>
        <a:bodyPr/>
        <a:lstStyle/>
        <a:p>
          <a:endParaRPr lang="en-US"/>
        </a:p>
      </dgm:t>
    </dgm:pt>
    <dgm:pt modelId="{1B8EF04C-0572-4E2A-89BA-CB1D243FD73D}" type="pres">
      <dgm:prSet presAssocID="{8EAA7DEE-300C-43C2-A05B-29D8CC3799C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F28BF-C3D1-446C-873C-CB44C804FC3D}" type="pres">
      <dgm:prSet presAssocID="{F1B90816-14D9-48C4-8F9A-19E43B9634F3}" presName="sibTrans" presStyleCnt="0"/>
      <dgm:spPr/>
      <dgm:t>
        <a:bodyPr/>
        <a:lstStyle/>
        <a:p>
          <a:endParaRPr lang="en-US"/>
        </a:p>
      </dgm:t>
    </dgm:pt>
    <dgm:pt modelId="{292A1C63-F9AA-4A0E-BFF2-4D042DB78B0E}" type="pres">
      <dgm:prSet presAssocID="{683207CC-E39B-4EB8-A54C-E0B94490FBC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51574-5BA6-4877-BCCB-6E2E9F4CC140}" type="pres">
      <dgm:prSet presAssocID="{57D834DD-EFC6-45A5-9AA6-015290460DE1}" presName="sibTrans" presStyleCnt="0"/>
      <dgm:spPr/>
      <dgm:t>
        <a:bodyPr/>
        <a:lstStyle/>
        <a:p>
          <a:endParaRPr lang="en-US"/>
        </a:p>
      </dgm:t>
    </dgm:pt>
    <dgm:pt modelId="{C87634BA-4724-45AB-AB46-2D04661E2B66}" type="pres">
      <dgm:prSet presAssocID="{0AF8E8C6-D9F2-4211-AA96-0E7CE0FD671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F6D28-9698-4063-B8E5-1E2CF75DA7B6}" type="pres">
      <dgm:prSet presAssocID="{8CE6CD90-31A7-4225-8B9E-84DA13E3E999}" presName="sibTrans" presStyleCnt="0"/>
      <dgm:spPr/>
      <dgm:t>
        <a:bodyPr/>
        <a:lstStyle/>
        <a:p>
          <a:endParaRPr lang="en-US"/>
        </a:p>
      </dgm:t>
    </dgm:pt>
    <dgm:pt modelId="{882EB24B-B7FB-4BFD-AB23-FFF7EA3F0560}" type="pres">
      <dgm:prSet presAssocID="{9BFF4104-41F8-4F4E-8713-7B20AC4FCDB0}" presName="node" presStyleLbl="node1" presStyleIdx="4" presStyleCnt="6" custLinFactNeighborX="1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5B433-DA97-4F8A-B595-1E2F0E95BA32}" type="pres">
      <dgm:prSet presAssocID="{6DF5A223-E0FE-4E6D-894A-D8B43E1E070A}" presName="sibTrans" presStyleCnt="0"/>
      <dgm:spPr/>
      <dgm:t>
        <a:bodyPr/>
        <a:lstStyle/>
        <a:p>
          <a:endParaRPr lang="en-US"/>
        </a:p>
      </dgm:t>
    </dgm:pt>
    <dgm:pt modelId="{4F8A1548-2258-4604-B763-0C5200C10382}" type="pres">
      <dgm:prSet presAssocID="{BFA9C113-C76A-4677-B808-2BF3C546996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EA2B3C-030B-4C06-9F04-2BA9151C9281}" type="presOf" srcId="{0AF8E8C6-D9F2-4211-AA96-0E7CE0FD671F}" destId="{C87634BA-4724-45AB-AB46-2D04661E2B66}" srcOrd="0" destOrd="0" presId="urn:microsoft.com/office/officeart/2005/8/layout/default"/>
    <dgm:cxn modelId="{6972E44C-7DAF-47D4-BCB0-19B899C3AE38}" type="presOf" srcId="{169157A0-26D0-4780-BA9D-1D39A8A0737E}" destId="{B93CB635-0F01-4865-ACBD-B0416D7286FC}" srcOrd="0" destOrd="0" presId="urn:microsoft.com/office/officeart/2005/8/layout/default"/>
    <dgm:cxn modelId="{5C7E307D-6B43-4C42-A35F-595537EBC8BB}" srcId="{560AB0A3-27F1-4B4A-B279-B7A370765D53}" destId="{683207CC-E39B-4EB8-A54C-E0B94490FBC3}" srcOrd="2" destOrd="0" parTransId="{6CDE0133-7DDF-4D61-AD0B-E0CDC83911EE}" sibTransId="{57D834DD-EFC6-45A5-9AA6-015290460DE1}"/>
    <dgm:cxn modelId="{A2C1B832-0708-428B-B823-095600CA60B1}" type="presOf" srcId="{BFA9C113-C76A-4677-B808-2BF3C546996A}" destId="{4F8A1548-2258-4604-B763-0C5200C10382}" srcOrd="0" destOrd="0" presId="urn:microsoft.com/office/officeart/2005/8/layout/default"/>
    <dgm:cxn modelId="{947E8411-4CCC-49E1-A8B4-2CDF6F4E80F4}" srcId="{560AB0A3-27F1-4B4A-B279-B7A370765D53}" destId="{9BFF4104-41F8-4F4E-8713-7B20AC4FCDB0}" srcOrd="4" destOrd="0" parTransId="{0DE15E80-907A-4AE2-8931-35365824901E}" sibTransId="{6DF5A223-E0FE-4E6D-894A-D8B43E1E070A}"/>
    <dgm:cxn modelId="{223154DC-ADF3-4D56-B4CA-4B988670CCF8}" srcId="{560AB0A3-27F1-4B4A-B279-B7A370765D53}" destId="{BFA9C113-C76A-4677-B808-2BF3C546996A}" srcOrd="5" destOrd="0" parTransId="{DD7523FB-1E03-46BB-9863-50E2CE66778B}" sibTransId="{804DA783-9CA4-43DF-B442-754FBEACF05A}"/>
    <dgm:cxn modelId="{9C9C67CF-F82C-460C-9E97-3DE21913E1EE}" type="presOf" srcId="{683207CC-E39B-4EB8-A54C-E0B94490FBC3}" destId="{292A1C63-F9AA-4A0E-BFF2-4D042DB78B0E}" srcOrd="0" destOrd="0" presId="urn:microsoft.com/office/officeart/2005/8/layout/default"/>
    <dgm:cxn modelId="{692C0285-A8A7-4E42-9238-7E52433C5BB2}" srcId="{560AB0A3-27F1-4B4A-B279-B7A370765D53}" destId="{0AF8E8C6-D9F2-4211-AA96-0E7CE0FD671F}" srcOrd="3" destOrd="0" parTransId="{31C86606-E8D3-4D86-8D25-A1B35AF19030}" sibTransId="{8CE6CD90-31A7-4225-8B9E-84DA13E3E999}"/>
    <dgm:cxn modelId="{B4BB07D7-4D72-4EC8-99BF-7C96EB61B866}" type="presOf" srcId="{8EAA7DEE-300C-43C2-A05B-29D8CC3799CD}" destId="{1B8EF04C-0572-4E2A-89BA-CB1D243FD73D}" srcOrd="0" destOrd="0" presId="urn:microsoft.com/office/officeart/2005/8/layout/default"/>
    <dgm:cxn modelId="{8A91A3BB-380B-4636-B4FF-1BB1C431C749}" srcId="{560AB0A3-27F1-4B4A-B279-B7A370765D53}" destId="{169157A0-26D0-4780-BA9D-1D39A8A0737E}" srcOrd="0" destOrd="0" parTransId="{8033D24A-3B5E-418B-B266-B497E52DBDB2}" sibTransId="{537E5B1D-BDF5-4D9A-8205-B44001497C8C}"/>
    <dgm:cxn modelId="{AB576F73-40F5-4695-989D-17FAAEBE89E1}" type="presOf" srcId="{9BFF4104-41F8-4F4E-8713-7B20AC4FCDB0}" destId="{882EB24B-B7FB-4BFD-AB23-FFF7EA3F0560}" srcOrd="0" destOrd="0" presId="urn:microsoft.com/office/officeart/2005/8/layout/default"/>
    <dgm:cxn modelId="{0693D6E2-EB28-4DE7-8C87-2263C308FC56}" srcId="{560AB0A3-27F1-4B4A-B279-B7A370765D53}" destId="{8EAA7DEE-300C-43C2-A05B-29D8CC3799CD}" srcOrd="1" destOrd="0" parTransId="{0610F392-96F3-4F4D-B279-EBAA9040E9EB}" sibTransId="{F1B90816-14D9-48C4-8F9A-19E43B9634F3}"/>
    <dgm:cxn modelId="{6D2B39FB-89E5-44F3-96B8-0ABBFC3E7750}" type="presOf" srcId="{560AB0A3-27F1-4B4A-B279-B7A370765D53}" destId="{CAD3B575-C53C-4E39-98B1-B736D1B1B0B2}" srcOrd="0" destOrd="0" presId="urn:microsoft.com/office/officeart/2005/8/layout/default"/>
    <dgm:cxn modelId="{6E5FE7D5-DF24-400A-8243-CC41F6E6513D}" type="presParOf" srcId="{CAD3B575-C53C-4E39-98B1-B736D1B1B0B2}" destId="{B93CB635-0F01-4865-ACBD-B0416D7286FC}" srcOrd="0" destOrd="0" presId="urn:microsoft.com/office/officeart/2005/8/layout/default"/>
    <dgm:cxn modelId="{73CA945B-1DEA-459F-AD8C-27CD8875B949}" type="presParOf" srcId="{CAD3B575-C53C-4E39-98B1-B736D1B1B0B2}" destId="{26BB04ED-22F1-4B50-917F-AACDCC49D455}" srcOrd="1" destOrd="0" presId="urn:microsoft.com/office/officeart/2005/8/layout/default"/>
    <dgm:cxn modelId="{2EE5C14E-DD8A-4E5D-989E-D67E5CC8A5FF}" type="presParOf" srcId="{CAD3B575-C53C-4E39-98B1-B736D1B1B0B2}" destId="{1B8EF04C-0572-4E2A-89BA-CB1D243FD73D}" srcOrd="2" destOrd="0" presId="urn:microsoft.com/office/officeart/2005/8/layout/default"/>
    <dgm:cxn modelId="{1ABB311E-33BF-4433-8A6B-2BB56DE564FB}" type="presParOf" srcId="{CAD3B575-C53C-4E39-98B1-B736D1B1B0B2}" destId="{6F5F28BF-C3D1-446C-873C-CB44C804FC3D}" srcOrd="3" destOrd="0" presId="urn:microsoft.com/office/officeart/2005/8/layout/default"/>
    <dgm:cxn modelId="{097BA6A1-795A-4A7F-885D-E6799207073F}" type="presParOf" srcId="{CAD3B575-C53C-4E39-98B1-B736D1B1B0B2}" destId="{292A1C63-F9AA-4A0E-BFF2-4D042DB78B0E}" srcOrd="4" destOrd="0" presId="urn:microsoft.com/office/officeart/2005/8/layout/default"/>
    <dgm:cxn modelId="{2F9F1CB0-0380-4849-A3DA-D31E7A488F75}" type="presParOf" srcId="{CAD3B575-C53C-4E39-98B1-B736D1B1B0B2}" destId="{8D951574-5BA6-4877-BCCB-6E2E9F4CC140}" srcOrd="5" destOrd="0" presId="urn:microsoft.com/office/officeart/2005/8/layout/default"/>
    <dgm:cxn modelId="{67C38B66-C7F6-44FA-BDE9-B3BFCCA28145}" type="presParOf" srcId="{CAD3B575-C53C-4E39-98B1-B736D1B1B0B2}" destId="{C87634BA-4724-45AB-AB46-2D04661E2B66}" srcOrd="6" destOrd="0" presId="urn:microsoft.com/office/officeart/2005/8/layout/default"/>
    <dgm:cxn modelId="{A025FDB6-9285-4922-A9D5-ECEA4C89EE3F}" type="presParOf" srcId="{CAD3B575-C53C-4E39-98B1-B736D1B1B0B2}" destId="{F0BF6D28-9698-4063-B8E5-1E2CF75DA7B6}" srcOrd="7" destOrd="0" presId="urn:microsoft.com/office/officeart/2005/8/layout/default"/>
    <dgm:cxn modelId="{6E214206-9D3E-4C55-95CC-A4D0A05779D1}" type="presParOf" srcId="{CAD3B575-C53C-4E39-98B1-B736D1B1B0B2}" destId="{882EB24B-B7FB-4BFD-AB23-FFF7EA3F0560}" srcOrd="8" destOrd="0" presId="urn:microsoft.com/office/officeart/2005/8/layout/default"/>
    <dgm:cxn modelId="{45C23A6E-5E37-4B8D-858C-DA3F23A6FD0B}" type="presParOf" srcId="{CAD3B575-C53C-4E39-98B1-B736D1B1B0B2}" destId="{56D5B433-DA97-4F8A-B595-1E2F0E95BA32}" srcOrd="9" destOrd="0" presId="urn:microsoft.com/office/officeart/2005/8/layout/default"/>
    <dgm:cxn modelId="{7E186460-21A3-425C-904C-6F4EBCF9C2B3}" type="presParOf" srcId="{CAD3B575-C53C-4E39-98B1-B736D1B1B0B2}" destId="{4F8A1548-2258-4604-B763-0C5200C1038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8EC5B-DA5D-4C22-B7A5-71D852E4CA3C}">
      <dsp:nvSpPr>
        <dsp:cNvPr id="0" name=""/>
        <dsp:cNvSpPr/>
      </dsp:nvSpPr>
      <dsp:spPr>
        <a:xfrm>
          <a:off x="0" y="41340"/>
          <a:ext cx="98551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smtClean="0"/>
            <a:t>Within core hours</a:t>
          </a:r>
          <a:endParaRPr lang="en-GB" sz="2900" kern="1200"/>
        </a:p>
      </dsp:txBody>
      <dsp:txXfrm>
        <a:off x="33127" y="74467"/>
        <a:ext cx="9788945" cy="612346"/>
      </dsp:txXfrm>
    </dsp:sp>
    <dsp:sp modelId="{5AA2737D-A6DD-4373-9C06-145CCF4DCEFD}">
      <dsp:nvSpPr>
        <dsp:cNvPr id="0" name=""/>
        <dsp:cNvSpPr/>
      </dsp:nvSpPr>
      <dsp:spPr>
        <a:xfrm>
          <a:off x="0" y="803460"/>
          <a:ext cx="98551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smtClean="0"/>
            <a:t>Avoid weeks either side of Easter</a:t>
          </a:r>
          <a:endParaRPr lang="en-GB" sz="2900" kern="1200"/>
        </a:p>
      </dsp:txBody>
      <dsp:txXfrm>
        <a:off x="33127" y="836587"/>
        <a:ext cx="9788945" cy="612346"/>
      </dsp:txXfrm>
    </dsp:sp>
    <dsp:sp modelId="{9893165B-9BB7-4FD3-AADB-9A2F97CCE77C}">
      <dsp:nvSpPr>
        <dsp:cNvPr id="0" name=""/>
        <dsp:cNvSpPr/>
      </dsp:nvSpPr>
      <dsp:spPr>
        <a:xfrm>
          <a:off x="0" y="1565580"/>
          <a:ext cx="98551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smtClean="0"/>
            <a:t>Be green- plastic free</a:t>
          </a:r>
          <a:endParaRPr lang="en-GB" sz="2900" kern="1200"/>
        </a:p>
      </dsp:txBody>
      <dsp:txXfrm>
        <a:off x="33127" y="1598707"/>
        <a:ext cx="9788945" cy="612346"/>
      </dsp:txXfrm>
    </dsp:sp>
    <dsp:sp modelId="{4F413754-1D6F-454A-B76B-9AEBAD51DA39}">
      <dsp:nvSpPr>
        <dsp:cNvPr id="0" name=""/>
        <dsp:cNvSpPr/>
      </dsp:nvSpPr>
      <dsp:spPr>
        <a:xfrm>
          <a:off x="0" y="2327700"/>
          <a:ext cx="98551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smtClean="0"/>
            <a:t>Not parallel sessions</a:t>
          </a:r>
          <a:endParaRPr lang="en-GB" sz="2900" kern="1200"/>
        </a:p>
      </dsp:txBody>
      <dsp:txXfrm>
        <a:off x="33127" y="2360827"/>
        <a:ext cx="9788945" cy="612346"/>
      </dsp:txXfrm>
    </dsp:sp>
    <dsp:sp modelId="{2693F3FD-7682-441E-BADA-3F03A7BFA423}">
      <dsp:nvSpPr>
        <dsp:cNvPr id="0" name=""/>
        <dsp:cNvSpPr/>
      </dsp:nvSpPr>
      <dsp:spPr>
        <a:xfrm>
          <a:off x="0" y="3089820"/>
          <a:ext cx="98551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smtClean="0"/>
            <a:t>One venue</a:t>
          </a:r>
          <a:endParaRPr lang="en-GB" sz="2900" kern="1200"/>
        </a:p>
      </dsp:txBody>
      <dsp:txXfrm>
        <a:off x="33127" y="3122947"/>
        <a:ext cx="9788945" cy="612346"/>
      </dsp:txXfrm>
    </dsp:sp>
    <dsp:sp modelId="{EAEF0BDC-471C-4EAA-BB02-716079E3DCD8}">
      <dsp:nvSpPr>
        <dsp:cNvPr id="0" name=""/>
        <dsp:cNvSpPr/>
      </dsp:nvSpPr>
      <dsp:spPr>
        <a:xfrm>
          <a:off x="0" y="3851940"/>
          <a:ext cx="98551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smtClean="0"/>
            <a:t>Networking opportunities</a:t>
          </a:r>
          <a:endParaRPr lang="en-GB" sz="2900" kern="1200"/>
        </a:p>
      </dsp:txBody>
      <dsp:txXfrm>
        <a:off x="33127" y="3885067"/>
        <a:ext cx="9788945" cy="612346"/>
      </dsp:txXfrm>
    </dsp:sp>
    <dsp:sp modelId="{5076D259-E1B6-4E58-B64E-E792BCA9CB22}">
      <dsp:nvSpPr>
        <dsp:cNvPr id="0" name=""/>
        <dsp:cNvSpPr/>
      </dsp:nvSpPr>
      <dsp:spPr>
        <a:xfrm>
          <a:off x="0" y="4614059"/>
          <a:ext cx="98551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smtClean="0"/>
            <a:t>Interactive session</a:t>
          </a:r>
          <a:endParaRPr lang="en-GB" sz="2900" kern="1200"/>
        </a:p>
      </dsp:txBody>
      <dsp:txXfrm>
        <a:off x="33127" y="4647186"/>
        <a:ext cx="9788945" cy="612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CB635-0F01-4865-ACBD-B0416D7286FC}">
      <dsp:nvSpPr>
        <dsp:cNvPr id="0" name=""/>
        <dsp:cNvSpPr/>
      </dsp:nvSpPr>
      <dsp:spPr>
        <a:xfrm>
          <a:off x="0" y="399057"/>
          <a:ext cx="3528218" cy="21169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Strategy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Knowledge exchange strategy, University aspirations, REF</a:t>
          </a:r>
          <a:endParaRPr lang="en-GB" sz="1800" kern="1200" dirty="0"/>
        </a:p>
      </dsp:txBody>
      <dsp:txXfrm>
        <a:off x="0" y="399057"/>
        <a:ext cx="3528218" cy="2116931"/>
      </dsp:txXfrm>
    </dsp:sp>
    <dsp:sp modelId="{1B8EF04C-0572-4E2A-89BA-CB1D243FD73D}">
      <dsp:nvSpPr>
        <dsp:cNvPr id="0" name=""/>
        <dsp:cNvSpPr/>
      </dsp:nvSpPr>
      <dsp:spPr>
        <a:xfrm>
          <a:off x="3881040" y="399057"/>
          <a:ext cx="3528218" cy="2116931"/>
        </a:xfrm>
        <a:prstGeom prst="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Finance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 </a:t>
          </a:r>
          <a:r>
            <a:rPr lang="en-GB" sz="1800" kern="1200" dirty="0" err="1" smtClean="0"/>
            <a:t>Agresso</a:t>
          </a:r>
          <a:r>
            <a:rPr lang="en-GB" sz="1800" kern="1200" dirty="0" smtClean="0"/>
            <a:t>, research income, VAT, Money flow- allocation to departments</a:t>
          </a:r>
          <a:endParaRPr lang="en-GB" sz="1800" kern="1200" dirty="0"/>
        </a:p>
      </dsp:txBody>
      <dsp:txXfrm>
        <a:off x="3881040" y="399057"/>
        <a:ext cx="3528218" cy="2116931"/>
      </dsp:txXfrm>
    </dsp:sp>
    <dsp:sp modelId="{292A1C63-F9AA-4A0E-BFF2-4D042DB78B0E}">
      <dsp:nvSpPr>
        <dsp:cNvPr id="0" name=""/>
        <dsp:cNvSpPr/>
      </dsp:nvSpPr>
      <dsp:spPr>
        <a:xfrm>
          <a:off x="7762081" y="399057"/>
          <a:ext cx="3528218" cy="2116931"/>
        </a:xfrm>
        <a:prstGeom prst="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Research grants and contracts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 day in the life of RGC, What does RGC have to do at the close of a grant, how to establish best practice between RGC and departments</a:t>
          </a:r>
          <a:endParaRPr lang="en-GB" sz="1800" kern="1200" dirty="0"/>
        </a:p>
      </dsp:txBody>
      <dsp:txXfrm>
        <a:off x="7762081" y="399057"/>
        <a:ext cx="3528218" cy="2116931"/>
      </dsp:txXfrm>
    </dsp:sp>
    <dsp:sp modelId="{C87634BA-4724-45AB-AB46-2D04661E2B66}">
      <dsp:nvSpPr>
        <dsp:cNvPr id="0" name=""/>
        <dsp:cNvSpPr/>
      </dsp:nvSpPr>
      <dsp:spPr>
        <a:xfrm>
          <a:off x="0" y="2868810"/>
          <a:ext cx="3528218" cy="2116931"/>
        </a:xfrm>
        <a:prstGeom prst="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err="1" smtClean="0"/>
            <a:t>Worktribe</a:t>
          </a:r>
          <a:r>
            <a:rPr lang="en-GB" sz="2400" b="1" kern="1200" dirty="0" smtClean="0"/>
            <a:t> and Systems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 </a:t>
          </a:r>
          <a:r>
            <a:rPr lang="en-GB" sz="1800" kern="1200" dirty="0" smtClean="0"/>
            <a:t>Grant reporting in PC room, PURE, </a:t>
          </a:r>
          <a:r>
            <a:rPr lang="en-GB" sz="1800" kern="1200" dirty="0" err="1" smtClean="0"/>
            <a:t>Worktribe</a:t>
          </a:r>
          <a:endParaRPr lang="en-GB" sz="1800" kern="1200" dirty="0"/>
        </a:p>
      </dsp:txBody>
      <dsp:txXfrm>
        <a:off x="0" y="2868810"/>
        <a:ext cx="3528218" cy="2116931"/>
      </dsp:txXfrm>
    </dsp:sp>
    <dsp:sp modelId="{882EB24B-B7FB-4BFD-AB23-FFF7EA3F0560}">
      <dsp:nvSpPr>
        <dsp:cNvPr id="0" name=""/>
        <dsp:cNvSpPr/>
      </dsp:nvSpPr>
      <dsp:spPr>
        <a:xfrm>
          <a:off x="3923167" y="2868810"/>
          <a:ext cx="3528218" cy="2116931"/>
        </a:xfrm>
        <a:prstGeom prst="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Intellectual property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IP please!</a:t>
          </a:r>
          <a:endParaRPr lang="en-GB" sz="1800" kern="1200" dirty="0"/>
        </a:p>
      </dsp:txBody>
      <dsp:txXfrm>
        <a:off x="3923167" y="2868810"/>
        <a:ext cx="3528218" cy="2116931"/>
      </dsp:txXfrm>
    </dsp:sp>
    <dsp:sp modelId="{4F8A1548-2258-4604-B763-0C5200C10382}">
      <dsp:nvSpPr>
        <dsp:cNvPr id="0" name=""/>
        <dsp:cNvSpPr/>
      </dsp:nvSpPr>
      <dsp:spPr>
        <a:xfrm>
          <a:off x="7762081" y="2868810"/>
          <a:ext cx="3528218" cy="2116931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Integrity and compliance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 </a:t>
          </a:r>
          <a:r>
            <a:rPr lang="en-GB" sz="1800" kern="1200" dirty="0" smtClean="0"/>
            <a:t>Open access, ethics, GDPR (research), research data management, research governance </a:t>
          </a:r>
          <a:endParaRPr lang="en-GB" sz="1800" kern="1200" dirty="0"/>
        </a:p>
      </dsp:txBody>
      <dsp:txXfrm>
        <a:off x="7762081" y="2868810"/>
        <a:ext cx="3528218" cy="2116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E06C-99CD-4151-AAC6-C75CC21344AF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0F90F-CDD5-46A4-AFE5-3ED505663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4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Really lovely to see everyone</a:t>
            </a:r>
            <a:r>
              <a:rPr lang="en-GB" baseline="0" dirty="0" smtClean="0"/>
              <a:t> here and thank you for coming. Please make the day as useful as possible and talk to colleagues you don’t usually get to see or haven’t even met yet!</a:t>
            </a:r>
          </a:p>
          <a:p>
            <a:r>
              <a:rPr lang="en-GB" dirty="0" smtClean="0"/>
              <a:t>Logistics-</a:t>
            </a:r>
            <a:r>
              <a:rPr lang="en-GB" baseline="0" dirty="0" smtClean="0"/>
              <a:t> Lunch will be in this room so apologies for any disturbance as it will be delivered in the 12:00-12:30 slot. We have a small number disposable cups/glasses but if you have brought your own cup/water bottle please can you use them.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F90F-CDD5-46A4-AFE5-3ED505663D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6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</a:t>
            </a:r>
            <a:r>
              <a:rPr lang="en-GB" baseline="0" dirty="0" smtClean="0"/>
              <a:t> </a:t>
            </a:r>
            <a:r>
              <a:rPr lang="en-GB" baseline="0" dirty="0" smtClean="0"/>
              <a:t>whole </a:t>
            </a:r>
            <a:r>
              <a:rPr lang="en-GB" baseline="0" dirty="0" smtClean="0"/>
              <a:t>day has been put together based on the feedback from last year and through YRAF. </a:t>
            </a: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The afternoon will involve working in smaller groups to discuss case studies around the 4 different subjects. We are going to get audience to drag a chair over to the station that corresponds to the coloured dot on their badge- they will then rotate round each station- 4 stations, 30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 at each -we will tell them when to rotate.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F90F-CDD5-46A4-AFE5-3ED505663D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5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are the requests from the feedback gathered at YRAF - we have I</a:t>
            </a:r>
            <a:r>
              <a:rPr lang="en-GB" baseline="0" dirty="0" smtClean="0"/>
              <a:t> think </a:t>
            </a:r>
            <a:r>
              <a:rPr lang="en-GB" dirty="0" smtClean="0"/>
              <a:t>addressed all of these and everyone has been asked to bring their own mugs to keep plastic to a minimum. The afternoon is completely </a:t>
            </a:r>
            <a:r>
              <a:rPr lang="en-GB" dirty="0" smtClean="0"/>
              <a:t>interactive </a:t>
            </a:r>
            <a:r>
              <a:rPr lang="en-GB" dirty="0" smtClean="0"/>
              <a:t>(allowing for networking)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F90F-CDD5-46A4-AFE5-3ED505663D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suggested topics</a:t>
            </a:r>
            <a:r>
              <a:rPr lang="en-GB" baseline="0" dirty="0" smtClean="0"/>
              <a:t> could be quite nicely grouped into sections and we have tried to include something from each section except </a:t>
            </a:r>
            <a:r>
              <a:rPr lang="en-GB" baseline="0" dirty="0" err="1" smtClean="0"/>
              <a:t>Worktribe</a:t>
            </a:r>
            <a:r>
              <a:rPr lang="en-GB" baseline="0" dirty="0" smtClean="0"/>
              <a:t> and systems as this was requested to be covered but perhaps separately in interactive PC sessions. (may have some info </a:t>
            </a:r>
            <a:r>
              <a:rPr lang="en-GB" baseline="0" smtClean="0"/>
              <a:t>fromm</a:t>
            </a:r>
            <a:r>
              <a:rPr lang="en-GB" baseline="0" dirty="0" smtClean="0"/>
              <a:t> David to include). </a:t>
            </a:r>
          </a:p>
          <a:p>
            <a:r>
              <a:rPr lang="en-GB" baseline="0" dirty="0" smtClean="0"/>
              <a:t>There are some topics we were unable to include but we aim to add include these as session in the YRAF meetings.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F90F-CDD5-46A4-AFE5-3ED505663D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37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486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4c537a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4c537a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Slides from David</a:t>
            </a:r>
            <a:r>
              <a:rPr lang="en-GB" baseline="0" dirty="0" smtClean="0"/>
              <a:t> in response to training requested into </a:t>
            </a:r>
            <a:r>
              <a:rPr lang="en-GB" baseline="0" dirty="0" err="1" smtClean="0"/>
              <a:t>Worktribe</a:t>
            </a:r>
            <a:r>
              <a:rPr lang="en-GB" baseline="0" dirty="0" smtClean="0"/>
              <a:t> and Systems of what is available and what is being developed. Any questions David will be in the audience.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2430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54c537aa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54c537aa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0947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Vegetarian </a:t>
            </a:r>
            <a:r>
              <a:rPr lang="en-GB" baseline="0" dirty="0" smtClean="0"/>
              <a:t>are included in the main lunch offering as it was ordered with 50% being suitable for vegetarians.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F90F-CDD5-46A4-AFE5-3ED505663D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12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r>
              <a:rPr lang="en-GB" dirty="0" smtClean="0"/>
              <a:t>This slide won’t been shown as</a:t>
            </a:r>
            <a:r>
              <a:rPr lang="en-GB" baseline="0" dirty="0" smtClean="0"/>
              <a:t> the screen will have been put away in the afternoon but just for notes.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F90F-CDD5-46A4-AFE5-3ED505663D2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73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Whit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82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0779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9678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53591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31383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778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318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9780589" y="6419850"/>
            <a:ext cx="2133599" cy="23812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>
            <a:noAutofit/>
          </a:bodyPr>
          <a:lstStyle/>
          <a:p>
            <a:fld id="{3431213E-CDB6-49DA-92D3-2C1D2FDD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7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1484784"/>
            <a:ext cx="10363200" cy="19442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4221088"/>
            <a:ext cx="10369152" cy="1417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BAD392F-659D-44B8-9F8F-BDCF5D323648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213E-CDB6-49DA-92D3-2C1D2FDD5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837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-GB" smtClean="0"/>
              <a:pPr algn="r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42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2553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5357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048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6637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451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9780589" y="6419850"/>
            <a:ext cx="2133599" cy="238124"/>
          </a:xfrm>
          <a:prstGeom prst="rect">
            <a:avLst/>
          </a:prstGeom>
          <a:noFill/>
          <a:ln>
            <a:noFill/>
          </a:ln>
        </p:spPr>
        <p:txBody>
          <a:bodyPr lIns="34275" tIns="34275" rIns="34275" bIns="34275" anchor="ctr" anchorCtr="0">
            <a:noAutofit/>
          </a:bodyPr>
          <a:lstStyle/>
          <a:p>
            <a:fld id="{3431213E-CDB6-49DA-92D3-2C1D2FDD5272}" type="slidenum">
              <a:rPr lang="en-GB" smtClean="0"/>
              <a:t>‹#›</a:t>
            </a:fld>
            <a:endParaRPr lang="en-GB"/>
          </a:p>
        </p:txBody>
      </p:sp>
      <p:pic>
        <p:nvPicPr>
          <p:cNvPr id="52" name="Shape 5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62635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6" r:id="rId4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Font typeface="Wingdings" pitchFamily="2" charset="2"/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algn="r">
                <a:spcBef>
                  <a:spcPts val="0"/>
                </a:spcBef>
                <a:buFont typeface="Wingdings" pitchFamily="2" charset="2"/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061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26681"/>
            <a:ext cx="12192000" cy="434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83018" y="2499921"/>
            <a:ext cx="5473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4000" dirty="0" smtClean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Research Support </a:t>
            </a:r>
          </a:p>
          <a:p>
            <a:pPr>
              <a:buNone/>
            </a:pPr>
            <a:r>
              <a:rPr lang="en-GB" sz="4000" dirty="0" smtClean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Spring Symposium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0400" y="4795616"/>
            <a:ext cx="3218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 smtClean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Tuesday 9 April</a:t>
            </a:r>
            <a:endParaRPr lang="en-GB" sz="280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332" y="2374900"/>
            <a:ext cx="4431522" cy="29526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53661" y="5318836"/>
            <a:ext cx="31113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900" dirty="0">
                <a:effectLst/>
              </a:rPr>
              <a:t>Photo by </a:t>
            </a:r>
            <a:r>
              <a:rPr lang="en-GB" sz="900" dirty="0" err="1">
                <a:effectLst/>
              </a:rPr>
              <a:t>Marnee</a:t>
            </a:r>
            <a:r>
              <a:rPr lang="en-GB" sz="900" dirty="0">
                <a:effectLst/>
              </a:rPr>
              <a:t> </a:t>
            </a:r>
            <a:r>
              <a:rPr lang="en-GB" sz="900" dirty="0" err="1">
                <a:effectLst/>
              </a:rPr>
              <a:t>Wohlfert</a:t>
            </a:r>
            <a:r>
              <a:rPr lang="en-GB" sz="900" dirty="0">
                <a:effectLst/>
              </a:rPr>
              <a:t> on </a:t>
            </a:r>
            <a:r>
              <a:rPr lang="en-GB" sz="900" dirty="0" err="1">
                <a:effectLst/>
              </a:rPr>
              <a:t>Unsplash</a:t>
            </a:r>
            <a:endParaRPr lang="en-GB" sz="900" dirty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3661" y="611018"/>
            <a:ext cx="9756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60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Welcome</a:t>
            </a:r>
            <a:endParaRPr lang="en-GB" sz="6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31179"/>
              </p:ext>
            </p:extLst>
          </p:nvPr>
        </p:nvGraphicFramePr>
        <p:xfrm>
          <a:off x="571500" y="127000"/>
          <a:ext cx="11341100" cy="666013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24356">
                  <a:extLst>
                    <a:ext uri="{9D8B030D-6E8A-4147-A177-3AD203B41FA5}">
                      <a16:colId xmlns:a16="http://schemas.microsoft.com/office/drawing/2014/main" val="3222988979"/>
                    </a:ext>
                  </a:extLst>
                </a:gridCol>
                <a:gridCol w="6386144">
                  <a:extLst>
                    <a:ext uri="{9D8B030D-6E8A-4147-A177-3AD203B41FA5}">
                      <a16:colId xmlns:a16="http://schemas.microsoft.com/office/drawing/2014/main" val="2915826515"/>
                    </a:ext>
                  </a:extLst>
                </a:gridCol>
                <a:gridCol w="3530600">
                  <a:extLst>
                    <a:ext uri="{9D8B030D-6E8A-4147-A177-3AD203B41FA5}">
                      <a16:colId xmlns:a16="http://schemas.microsoft.com/office/drawing/2014/main" val="1447436933"/>
                    </a:ext>
                  </a:extLst>
                </a:gridCol>
              </a:tblGrid>
              <a:tr h="249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Time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Session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Speaker/facilitator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4254004284"/>
                  </a:ext>
                </a:extLst>
              </a:tr>
              <a:tr h="458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10:00-10:15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Welcome and context 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>
                          <a:effectLst/>
                        </a:rPr>
                        <a:t>Jenny Gilmartin </a:t>
                      </a:r>
                      <a:endParaRPr lang="en-GB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2519788312"/>
                  </a:ext>
                </a:extLst>
              </a:tr>
              <a:tr h="1243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10:15-11:00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Supporting aspirations (URC aspirations and research themes), monitoring income trends (income data) and reporting research success (REF) 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Rachel Curwen </a:t>
                      </a:r>
                      <a:endParaRPr lang="en-GB" sz="16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Jenny </a:t>
                      </a:r>
                      <a:r>
                        <a:rPr lang="en-GB" sz="1600" b="1" dirty="0" err="1">
                          <a:effectLst/>
                        </a:rPr>
                        <a:t>Gilmartin</a:t>
                      </a:r>
                      <a:r>
                        <a:rPr lang="en-GB" sz="1600" b="1" dirty="0">
                          <a:effectLst/>
                        </a:rPr>
                        <a:t> </a:t>
                      </a:r>
                      <a:endParaRPr lang="en-GB" sz="16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Anna Grey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3319416241"/>
                  </a:ext>
                </a:extLst>
              </a:tr>
              <a:tr h="458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11:00-11:30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Break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endParaRPr lang="en-GB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1620200583"/>
                  </a:ext>
                </a:extLst>
              </a:tr>
              <a:tr h="687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11:30-12:00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 smtClean="0"/>
                        <a:t>Knowledge Exchange, the KE Strategy, KEF and the role of YRAF Staff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Amanda </a:t>
                      </a:r>
                      <a:r>
                        <a:rPr lang="en-GB" sz="1600" b="1" dirty="0" err="1">
                          <a:effectLst/>
                        </a:rPr>
                        <a:t>Selvaratnam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1641987765"/>
                  </a:ext>
                </a:extLst>
              </a:tr>
              <a:tr h="458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12:00-12:30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16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we need to know about funder audits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Phil</a:t>
                      </a:r>
                      <a:r>
                        <a:rPr lang="en-GB" sz="16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Wiles &amp; Gemma Moy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960872464"/>
                  </a:ext>
                </a:extLst>
              </a:tr>
              <a:tr h="519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12:30-13:00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Lunch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endParaRPr lang="en-GB" sz="16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3187128516"/>
                  </a:ext>
                </a:extLst>
              </a:tr>
              <a:tr h="2312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13:00-15:00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Operational- an interactive session– groups to move round the 4 stations 30 minutes at each station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1.Ethics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2. GDPR and IP/contracts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3. Open data/access and RDM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4. Strengthening due diligence processes at York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1. Zoe Clarke/Jane Dalton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2. Matthew </a:t>
                      </a:r>
                      <a:r>
                        <a:rPr lang="en-GB" sz="1600" b="1" dirty="0" smtClean="0">
                          <a:effectLst/>
                        </a:rPr>
                        <a:t>Just/Jenny Searle</a:t>
                      </a:r>
                      <a:endParaRPr lang="en-GB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3. Thom Blake/Lindsay Myers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4. Alice </a:t>
                      </a:r>
                      <a:r>
                        <a:rPr lang="en-GB" sz="1600" b="1" dirty="0" err="1">
                          <a:effectLst/>
                        </a:rPr>
                        <a:t>Wakely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178423037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15:00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Close 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tc>
                  <a:txBody>
                    <a:bodyPr/>
                    <a:lstStyle/>
                    <a:p>
                      <a:endParaRPr lang="en-GB" sz="16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80" marR="54480" marT="0" marB="0"/>
                </a:tc>
                <a:extLst>
                  <a:ext uri="{0D108BD9-81ED-4DB2-BD59-A6C34878D82A}">
                    <a16:rowId xmlns:a16="http://schemas.microsoft.com/office/drawing/2014/main" val="2397647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9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295400" y="850900"/>
          <a:ext cx="9855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65324" y="240184"/>
            <a:ext cx="10363200" cy="7123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Requests included: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6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024" y="303684"/>
            <a:ext cx="10363200" cy="7123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Suggestions for topics included: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520700" y="927100"/>
          <a:ext cx="11290300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35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601733"/>
            <a:ext cx="11360800" cy="273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-GB" sz="4000" dirty="0"/>
              <a:t>Research Systems </a:t>
            </a:r>
            <a:endParaRPr sz="4000" dirty="0"/>
          </a:p>
          <a:p>
            <a:pPr algn="ctr"/>
            <a:r>
              <a:rPr lang="en-GB" sz="4000" dirty="0"/>
              <a:t>Support Hub</a:t>
            </a:r>
            <a:endParaRPr sz="4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57067" y="3822451"/>
            <a:ext cx="11360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-GB" sz="2800" dirty="0"/>
              <a:t>Training and support 2019</a:t>
            </a:r>
            <a:endParaRPr sz="28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667" y="5363167"/>
            <a:ext cx="10765600" cy="97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61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445733" y="1447700"/>
          <a:ext cx="11423468" cy="47929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55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4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b="1"/>
                        <a:t>Worktribe</a:t>
                      </a:r>
                      <a:endParaRPr sz="3200" b="1"/>
                    </a:p>
                  </a:txBody>
                  <a:tcPr marL="121900" marR="121900" marT="121900" marB="12190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b="1"/>
                        <a:t>PURE</a:t>
                      </a:r>
                      <a:endParaRPr sz="3200" b="1"/>
                    </a:p>
                  </a:txBody>
                  <a:tcPr marL="121900" marR="121900" marT="121900" marB="12190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b="1"/>
                        <a:t>SciVal</a:t>
                      </a:r>
                      <a:endParaRPr sz="3200" b="1"/>
                    </a:p>
                  </a:txBody>
                  <a:tcPr marL="121900" marR="121900" marT="121900" marB="12190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 b="1"/>
                        <a:t>Administrate</a:t>
                      </a:r>
                      <a:endParaRPr sz="3200" b="1"/>
                    </a:p>
                  </a:txBody>
                  <a:tcPr marL="121900" marR="121900" marT="121900" marB="121900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68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b="1" dirty="0"/>
                        <a:t>PC classroom training:</a:t>
                      </a:r>
                      <a:endParaRPr sz="1900" b="1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✓"/>
                      </a:pPr>
                      <a:r>
                        <a:rPr lang="en-GB" sz="1900" dirty="0"/>
                        <a:t>Res. Facilitators</a:t>
                      </a:r>
                      <a:endParaRPr sz="1900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✓"/>
                      </a:pPr>
                      <a:r>
                        <a:rPr lang="en-GB" sz="1900" dirty="0"/>
                        <a:t>RGC</a:t>
                      </a:r>
                      <a:endParaRPr sz="19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b="1" dirty="0"/>
                        <a:t>Demo. session:</a:t>
                      </a:r>
                      <a:endParaRPr sz="1900" b="1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✓"/>
                      </a:pPr>
                      <a:r>
                        <a:rPr lang="en-GB" sz="1900" dirty="0"/>
                        <a:t>Overview session</a:t>
                      </a:r>
                      <a:endParaRPr sz="1900" dirty="0"/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b="1" dirty="0"/>
                        <a:t>Demo. session:</a:t>
                      </a:r>
                      <a:endParaRPr sz="1900" b="1"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✓"/>
                      </a:pPr>
                      <a:r>
                        <a:rPr lang="en-GB" sz="1900" dirty="0"/>
                        <a:t>PURE overview, including Reporting module </a:t>
                      </a:r>
                      <a:endParaRPr sz="1900" dirty="0"/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b="1">
                          <a:solidFill>
                            <a:schemeClr val="dk1"/>
                          </a:solidFill>
                        </a:rPr>
                        <a:t>PC classroom training:</a:t>
                      </a:r>
                      <a:endParaRPr sz="19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✓"/>
                      </a:pPr>
                      <a:r>
                        <a:rPr lang="en-GB" sz="1900"/>
                        <a:t>Elsevier Trainer on-site</a:t>
                      </a:r>
                      <a:endParaRPr sz="1900"/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b="1">
                          <a:solidFill>
                            <a:schemeClr val="dk1"/>
                          </a:solidFill>
                        </a:rPr>
                        <a:t>PC classroom training:</a:t>
                      </a:r>
                      <a:endParaRPr sz="190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✓"/>
                      </a:pPr>
                      <a:r>
                        <a:rPr lang="en-GB" sz="1900"/>
                        <a:t>One to one training as required</a:t>
                      </a:r>
                      <a:endParaRPr sz="1900"/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76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b="1">
                          <a:solidFill>
                            <a:schemeClr val="dk1"/>
                          </a:solidFill>
                        </a:rPr>
                        <a:t>Support resources:</a:t>
                      </a:r>
                      <a:endParaRPr sz="1900" b="1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✓"/>
                      </a:pPr>
                      <a:r>
                        <a:rPr lang="en-GB" sz="1900">
                          <a:solidFill>
                            <a:schemeClr val="dk1"/>
                          </a:solidFill>
                        </a:rPr>
                        <a:t>Worktribe Support Wiki</a:t>
                      </a:r>
                      <a:endParaRPr sz="1900" b="1"/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b="1" dirty="0">
                          <a:solidFill>
                            <a:schemeClr val="dk1"/>
                          </a:solidFill>
                        </a:rPr>
                        <a:t>Support resources:</a:t>
                      </a:r>
                      <a:endParaRPr sz="1900" b="1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✓"/>
                      </a:pPr>
                      <a:r>
                        <a:rPr lang="en-GB" sz="1900" dirty="0" err="1">
                          <a:solidFill>
                            <a:schemeClr val="dk1"/>
                          </a:solidFill>
                        </a:rPr>
                        <a:t>UoY</a:t>
                      </a:r>
                      <a:r>
                        <a:rPr lang="en-GB" sz="1900" dirty="0">
                          <a:solidFill>
                            <a:schemeClr val="dk1"/>
                          </a:solidFill>
                        </a:rPr>
                        <a:t> PURE Guides</a:t>
                      </a:r>
                      <a:endParaRPr sz="19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✓"/>
                      </a:pPr>
                      <a:r>
                        <a:rPr lang="en-GB" sz="1900" dirty="0">
                          <a:solidFill>
                            <a:schemeClr val="dk1"/>
                          </a:solidFill>
                        </a:rPr>
                        <a:t>External Support (PURE Academy) </a:t>
                      </a:r>
                      <a:endParaRPr sz="1900" b="1" dirty="0"/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b="1" dirty="0">
                          <a:solidFill>
                            <a:schemeClr val="dk1"/>
                          </a:solidFill>
                        </a:rPr>
                        <a:t>Support resources:</a:t>
                      </a:r>
                      <a:endParaRPr sz="1900" b="1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✓"/>
                      </a:pPr>
                      <a:r>
                        <a:rPr lang="en-GB" sz="1900" dirty="0">
                          <a:solidFill>
                            <a:schemeClr val="dk1"/>
                          </a:solidFill>
                        </a:rPr>
                        <a:t>External support resources (Elsevier </a:t>
                      </a:r>
                      <a:r>
                        <a:rPr lang="en-GB" sz="1900" dirty="0" err="1">
                          <a:solidFill>
                            <a:schemeClr val="dk1"/>
                          </a:solidFill>
                        </a:rPr>
                        <a:t>SciVal</a:t>
                      </a:r>
                      <a:r>
                        <a:rPr lang="en-GB" sz="1900" dirty="0">
                          <a:solidFill>
                            <a:schemeClr val="dk1"/>
                          </a:solidFill>
                        </a:rPr>
                        <a:t> Support Centre)</a:t>
                      </a:r>
                      <a:endParaRPr sz="1900" b="1" dirty="0">
                        <a:solidFill>
                          <a:schemeClr val="dk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900" b="1" dirty="0">
                          <a:solidFill>
                            <a:schemeClr val="dk1"/>
                          </a:solidFill>
                        </a:rPr>
                        <a:t>Support resources:</a:t>
                      </a:r>
                      <a:endParaRPr sz="19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✓"/>
                      </a:pPr>
                      <a:r>
                        <a:rPr lang="en-GB" sz="1900" dirty="0">
                          <a:solidFill>
                            <a:schemeClr val="dk1"/>
                          </a:solidFill>
                        </a:rPr>
                        <a:t>External support resources (Administrate University)</a:t>
                      </a:r>
                      <a:endParaRPr sz="1900" b="1" dirty="0">
                        <a:solidFill>
                          <a:schemeClr val="dk1"/>
                        </a:solidFill>
                      </a:endParaRPr>
                    </a:p>
                  </a:txBody>
                  <a:tcPr marL="121900" marR="121900" marT="121900" marB="1219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" name="Google Shape;62;p14"/>
          <p:cNvSpPr txBox="1"/>
          <p:nvPr/>
        </p:nvSpPr>
        <p:spPr>
          <a:xfrm>
            <a:off x="481267" y="320833"/>
            <a:ext cx="113880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dirty="0">
                <a:effectLst/>
              </a:rPr>
              <a:t>What’s available now?</a:t>
            </a:r>
            <a:endParaRPr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947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415600" y="5231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4800"/>
              <a:t>Coming in 2019: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852233" y="1840600"/>
            <a:ext cx="10828400" cy="42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effectLst/>
              </a:rPr>
              <a:t>PURE, </a:t>
            </a:r>
            <a:r>
              <a:rPr lang="en-GB" sz="2400" b="1" dirty="0" err="1">
                <a:solidFill>
                  <a:schemeClr val="dk1"/>
                </a:solidFill>
                <a:effectLst/>
              </a:rPr>
              <a:t>Worktribe</a:t>
            </a:r>
            <a:r>
              <a:rPr lang="en-GB" sz="2400" b="1" dirty="0">
                <a:solidFill>
                  <a:schemeClr val="dk1"/>
                </a:solidFill>
                <a:effectLst/>
              </a:rPr>
              <a:t>, </a:t>
            </a:r>
            <a:r>
              <a:rPr lang="en-GB" sz="2400" b="1" dirty="0" err="1">
                <a:solidFill>
                  <a:schemeClr val="dk1"/>
                </a:solidFill>
                <a:effectLst/>
              </a:rPr>
              <a:t>SciVal</a:t>
            </a:r>
            <a:endParaRPr sz="2400" b="1" dirty="0">
              <a:effectLst/>
            </a:endParaRPr>
          </a:p>
          <a:p>
            <a:pPr marL="529162" indent="-342900" algn="l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2400" dirty="0">
                <a:effectLst/>
              </a:rPr>
              <a:t>Scheduled Programme of Training (PURE, </a:t>
            </a:r>
            <a:r>
              <a:rPr lang="en-GB" sz="2400" dirty="0" err="1">
                <a:effectLst/>
              </a:rPr>
              <a:t>Worktribe</a:t>
            </a:r>
            <a:r>
              <a:rPr lang="en-GB" sz="2400" dirty="0">
                <a:effectLst/>
              </a:rPr>
              <a:t>, </a:t>
            </a:r>
            <a:r>
              <a:rPr lang="en-GB" sz="2400" dirty="0" err="1">
                <a:effectLst/>
              </a:rPr>
              <a:t>SciVal</a:t>
            </a:r>
            <a:r>
              <a:rPr lang="en-GB" sz="2400" dirty="0">
                <a:effectLst/>
              </a:rPr>
              <a:t>)</a:t>
            </a:r>
            <a:endParaRPr sz="2400" dirty="0">
              <a:effectLst/>
            </a:endParaRPr>
          </a:p>
          <a:p>
            <a:pPr marL="1595947" lvl="2" indent="-342900" algn="l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2400" dirty="0">
                <a:effectLst/>
              </a:rPr>
              <a:t>Less ad-hoc training, more PC classroom based sessions</a:t>
            </a:r>
            <a:endParaRPr sz="2400" dirty="0">
              <a:effectLst/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effectLst/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effectLst/>
              </a:rPr>
              <a:t>Reporting</a:t>
            </a:r>
            <a:endParaRPr sz="2400" b="1" dirty="0">
              <a:effectLst/>
            </a:endParaRPr>
          </a:p>
          <a:p>
            <a:pPr marL="529162" indent="-342900" algn="l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2400" dirty="0">
                <a:effectLst/>
              </a:rPr>
              <a:t>New hands on session covering Reporting across </a:t>
            </a:r>
            <a:r>
              <a:rPr lang="en-GB" sz="2400" dirty="0" err="1">
                <a:effectLst/>
              </a:rPr>
              <a:t>Worktribe</a:t>
            </a:r>
            <a:r>
              <a:rPr lang="en-GB" sz="2400" dirty="0">
                <a:effectLst/>
              </a:rPr>
              <a:t>, PURE, and possibly </a:t>
            </a:r>
            <a:r>
              <a:rPr lang="en-GB" sz="2400" dirty="0" err="1">
                <a:effectLst/>
              </a:rPr>
              <a:t>Agresso</a:t>
            </a:r>
            <a:endParaRPr sz="2400" dirty="0">
              <a:effectLst/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effectLst/>
            </a:endParaRPr>
          </a:p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effectLst/>
              </a:rPr>
              <a:t>Support wiki revamp</a:t>
            </a:r>
            <a:endParaRPr sz="2400" b="1" dirty="0">
              <a:effectLst/>
            </a:endParaRPr>
          </a:p>
          <a:p>
            <a:pPr marL="529162" indent="-342900" algn="l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GB" sz="2400" dirty="0">
                <a:effectLst/>
              </a:rPr>
              <a:t>Hub will bring together support resources/guides for research systems (PURE, </a:t>
            </a:r>
            <a:r>
              <a:rPr lang="en-GB" sz="2400" dirty="0" err="1">
                <a:effectLst/>
              </a:rPr>
              <a:t>Worktribe</a:t>
            </a:r>
            <a:r>
              <a:rPr lang="en-GB" sz="2400" dirty="0">
                <a:effectLst/>
              </a:rPr>
              <a:t>, </a:t>
            </a:r>
            <a:r>
              <a:rPr lang="en-GB" sz="2400" dirty="0" err="1">
                <a:effectLst/>
              </a:rPr>
              <a:t>SciVal</a:t>
            </a:r>
            <a:r>
              <a:rPr lang="en-GB" sz="2400" dirty="0">
                <a:effectLst/>
              </a:rPr>
              <a:t>, Research Fish) into a single place</a:t>
            </a:r>
            <a:endParaRPr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80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124" y="1832372"/>
            <a:ext cx="10363200" cy="1944216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Lunch</a:t>
            </a:r>
            <a:endParaRPr lang="en-GB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624" y="3420988"/>
            <a:ext cx="10369152" cy="141771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After lunch: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There are 4 stations around the room. Each is colour coded please go to the station that corresponds to the coloured dot on your name badge.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124" y="1832372"/>
            <a:ext cx="10363200" cy="1944216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Close</a:t>
            </a:r>
            <a:endParaRPr lang="en-GB" sz="54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324" y="3624188"/>
            <a:ext cx="10369152" cy="141771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Slides, audio and resources will be available on the YRAF webpages soon. 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rk_PPT_16-9_V8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577</TotalTime>
  <Words>825</Words>
  <Application>Microsoft Office PowerPoint</Application>
  <PresentationFormat>Widescreen</PresentationFormat>
  <Paragraphs>122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Rounded MT Bold</vt:lpstr>
      <vt:lpstr>Calibri</vt:lpstr>
      <vt:lpstr>Tahoma</vt:lpstr>
      <vt:lpstr>Times New Roman</vt:lpstr>
      <vt:lpstr>Wingdings</vt:lpstr>
      <vt:lpstr>York_PPT_16-9_V8</vt:lpstr>
      <vt:lpstr>simple-light-2</vt:lpstr>
      <vt:lpstr>PowerPoint Presentation</vt:lpstr>
      <vt:lpstr>PowerPoint Presentation</vt:lpstr>
      <vt:lpstr>Requests included: </vt:lpstr>
      <vt:lpstr>Suggestions for topics included: </vt:lpstr>
      <vt:lpstr>Research Systems  Support Hub</vt:lpstr>
      <vt:lpstr>PowerPoint Presentation</vt:lpstr>
      <vt:lpstr>Coming in 2019:</vt:lpstr>
      <vt:lpstr>Lunch</vt:lpstr>
      <vt:lpstr>Close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Dalton</dc:creator>
  <cp:lastModifiedBy>Jane Dalton</cp:lastModifiedBy>
  <cp:revision>18</cp:revision>
  <dcterms:created xsi:type="dcterms:W3CDTF">2019-03-27T10:22:28Z</dcterms:created>
  <dcterms:modified xsi:type="dcterms:W3CDTF">2019-04-08T13:30:42Z</dcterms:modified>
</cp:coreProperties>
</file>